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2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80" r:id="rId5"/>
    <p:sldId id="264" r:id="rId6"/>
    <p:sldId id="259" r:id="rId7"/>
    <p:sldId id="275" r:id="rId8"/>
    <p:sldId id="260" r:id="rId9"/>
    <p:sldId id="269" r:id="rId10"/>
    <p:sldId id="261" r:id="rId11"/>
    <p:sldId id="263" r:id="rId12"/>
    <p:sldId id="281" r:id="rId13"/>
    <p:sldId id="286" r:id="rId14"/>
    <p:sldId id="287" r:id="rId15"/>
    <p:sldId id="282" r:id="rId16"/>
    <p:sldId id="283" r:id="rId17"/>
    <p:sldId id="284" r:id="rId18"/>
    <p:sldId id="285" r:id="rId19"/>
    <p:sldId id="27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99CCFF"/>
    <a:srgbClr val="FFFFCC"/>
    <a:srgbClr val="CCCCFF"/>
    <a:srgbClr val="99CCCC"/>
    <a:srgbClr val="66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65912"/>
  </p:normalViewPr>
  <p:slideViewPr>
    <p:cSldViewPr snapToGrid="0">
      <p:cViewPr varScale="1">
        <p:scale>
          <a:sx n="72" d="100"/>
          <a:sy n="72" d="100"/>
        </p:scale>
        <p:origin x="31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B71D2-2E16-4B63-B3C5-C96A1474EFF0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3FABC-8D33-4EA6-A6F5-FD5FBFB1AF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27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steampowered.com/app/970800/Short_Circuit_VR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ess.kedi.re.kr/mobile/kessTheme/zipyoDetail?menuCd=030201&amp;cd=929&amp;survSeq=0000&amp;itemCode=03&amp;menuId=m_02_03_01&amp;uppCd1=030201&amp;uppCd2=&amp;flag=&amp;tab=tabl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혼합현실 기반 실감형 전기 회로 실험 콘텐츠를 제작한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XRC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콘텐츠소개를 시작하겠습니다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098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336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가상의 객체로 실습을 진행하는 만큼 학생들이 다칠 가능성이 줄어듭니다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또한 각 부품의 전압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저항의 값을 별도의 장비 없이 즉시 확인할 수 있기 때문에 편리합니다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실제 부품과 달리 개수에 제한이 없고 프로그램이기 때문에 기능 혹은 다른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실험등을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추가할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432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303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출처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:  </a:t>
            </a:r>
            <a:r>
              <a:rPr lang="en-US" altLang="ko-KR" dirty="0">
                <a:hlinkClick r:id="rId3"/>
              </a:rPr>
              <a:t>Short Circuit VR on Steam (steampowered.com)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039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출처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:  </a:t>
            </a:r>
            <a:r>
              <a:rPr lang="ko-KR" altLang="en-US" dirty="0">
                <a:hlinkClick r:id="rId3"/>
              </a:rPr>
              <a:t>교육통계서비스 </a:t>
            </a:r>
            <a:r>
              <a:rPr lang="en-US" altLang="ko-KR" dirty="0">
                <a:hlinkClick r:id="rId3"/>
              </a:rPr>
              <a:t>(kedi.re.kr)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/>
              <a:t>Wiki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932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156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60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71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38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이상으로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XRC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였습니다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감사합니다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029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목차입니다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프로젝트 주제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프로젝트 구조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시나리오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기대효과의 순서로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설명드리겠습니다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4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먼저 프로젝트 주제입니다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59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주제 선정 배경은 전통적인 수업 방식에서의 수업 효과보다 가상현실 혹은 시뮬레이터를 활용한 수업 방식이 더 효과적이라는 것이었습니다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18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그래서 저희는 초등학교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6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학년부터 중학교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3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학년까지의 교육과정에 반복적으로 나오는 전기와 관련된 회로실험을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시뮬레이션할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수 있는 프로그램을 만들었습니다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11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프로그램 구조입니다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63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프로그램의 소프트웨어는 유니티에서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Meta XR All-in-One SDK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사용하여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C#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언어로 프로그램을 만들었습니다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하드웨어는 사용자가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MR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환경에서 프로그램을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실행시켜야하기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때문에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Meta Quest Pro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사용합니다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주 사용자는 초등학교 고학년부터 중학교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3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학년까지로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예상되며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해당 학생들을 지도하는 교사도 사용할 것으로 보입니다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472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다음으로는 시나리오입니다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82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프로그램을 실행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하고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Start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버튼을 누르면 사용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법을 안내합니다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설명서를 닫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회로 작성을 시작합니다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회로를 구성하는 부품은 버튼을 통해서 생성이 가능하고 부품들을 적절히 연결하여 회로를 자유롭게 구성합니다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Start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버튼을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눌러 회로를 작동시키면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회로 전체의 저항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전압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전류가 계산되어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UI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보여지고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부품을 손가락으로 눌러 각 부품에 걸리는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값도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확인할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9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810099" y="2143099"/>
            <a:ext cx="2571801" cy="2571801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259720" y="1232899"/>
            <a:ext cx="3482002" cy="3482002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419500" y="3302881"/>
            <a:ext cx="2802619" cy="280261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059679" y="3783279"/>
            <a:ext cx="2322221" cy="2322221"/>
          </a:xfrm>
          <a:prstGeom prst="ellipse">
            <a:avLst/>
          </a:prstGeom>
          <a:solidFill>
            <a:srgbClr val="FFFF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969882" y="3302881"/>
            <a:ext cx="3052197" cy="3052197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450279" y="1487777"/>
            <a:ext cx="3013761" cy="3013761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969882" y="716282"/>
            <a:ext cx="2838838" cy="2838838"/>
          </a:xfrm>
          <a:prstGeom prst="ellipse">
            <a:avLst/>
          </a:prstGeom>
          <a:solidFill>
            <a:srgbClr val="66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810099" y="502920"/>
            <a:ext cx="2571801" cy="2571801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032760" y="365760"/>
            <a:ext cx="3189359" cy="318935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419501" y="752501"/>
            <a:ext cx="5353000" cy="535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764181" y="3392337"/>
            <a:ext cx="47548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XRC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918853" y="3387604"/>
            <a:ext cx="21730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공수민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김종선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노경빈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박에스더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정구현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18559" y="1935236"/>
            <a:ext cx="4754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혼합현실 기반 실감형 전기 회로 실험 콘텐츠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3718559" y="3137244"/>
            <a:ext cx="4754882" cy="34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66877A0-786C-36A3-3565-554846DB4728}"/>
              </a:ext>
            </a:extLst>
          </p:cNvPr>
          <p:cNvSpPr txBox="1"/>
          <p:nvPr/>
        </p:nvSpPr>
        <p:spPr>
          <a:xfrm>
            <a:off x="4000721" y="4330782"/>
            <a:ext cx="21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지도교수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김진모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2"/>
    </mc:Choice>
    <mc:Fallback xmlns="">
      <p:transition spd="slow" advTm="672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4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기대효과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r="3189"/>
          <a:stretch/>
        </p:blipFill>
        <p:spPr>
          <a:xfrm>
            <a:off x="8664893" y="1659729"/>
            <a:ext cx="2451600" cy="1713600"/>
          </a:xfrm>
          <a:custGeom>
            <a:avLst/>
            <a:gdLst>
              <a:gd name="connsiteX0" fmla="*/ 0 w 2694139"/>
              <a:gd name="connsiteY0" fmla="*/ 0 h 1709940"/>
              <a:gd name="connsiteX1" fmla="*/ 2694139 w 2694139"/>
              <a:gd name="connsiteY1" fmla="*/ 0 h 1709940"/>
              <a:gd name="connsiteX2" fmla="*/ 2694139 w 2694139"/>
              <a:gd name="connsiteY2" fmla="*/ 1709940 h 1709940"/>
              <a:gd name="connsiteX3" fmla="*/ 0 w 2694139"/>
              <a:gd name="connsiteY3" fmla="*/ 1709940 h 170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4139" h="1709940">
                <a:moveTo>
                  <a:pt x="0" y="0"/>
                </a:moveTo>
                <a:lnTo>
                  <a:pt x="2694139" y="0"/>
                </a:lnTo>
                <a:lnTo>
                  <a:pt x="2694139" y="1709940"/>
                </a:lnTo>
                <a:lnTo>
                  <a:pt x="0" y="1709940"/>
                </a:lnTo>
                <a:close/>
              </a:path>
            </a:pathLst>
          </a:custGeom>
        </p:spPr>
      </p:pic>
      <p:pic>
        <p:nvPicPr>
          <p:cNvPr id="63" name="图片 62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" b="2013"/>
          <a:stretch/>
        </p:blipFill>
        <p:spPr>
          <a:xfrm>
            <a:off x="4752132" y="1653103"/>
            <a:ext cx="2451600" cy="1713600"/>
          </a:xfrm>
          <a:custGeom>
            <a:avLst/>
            <a:gdLst>
              <a:gd name="connsiteX0" fmla="*/ 0 w 2694139"/>
              <a:gd name="connsiteY0" fmla="*/ 0 h 1706993"/>
              <a:gd name="connsiteX1" fmla="*/ 2694139 w 2694139"/>
              <a:gd name="connsiteY1" fmla="*/ 0 h 1706993"/>
              <a:gd name="connsiteX2" fmla="*/ 2694139 w 2694139"/>
              <a:gd name="connsiteY2" fmla="*/ 1706993 h 1706993"/>
              <a:gd name="connsiteX3" fmla="*/ 0 w 2694139"/>
              <a:gd name="connsiteY3" fmla="*/ 1706993 h 1706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4139" h="1706993">
                <a:moveTo>
                  <a:pt x="0" y="0"/>
                </a:moveTo>
                <a:lnTo>
                  <a:pt x="2694139" y="0"/>
                </a:lnTo>
                <a:lnTo>
                  <a:pt x="2694139" y="1706993"/>
                </a:lnTo>
                <a:lnTo>
                  <a:pt x="0" y="1706993"/>
                </a:lnTo>
                <a:close/>
              </a:path>
            </a:pathLst>
          </a:custGeom>
        </p:spPr>
      </p:pic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기대효과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46"/>
          <p:cNvSpPr/>
          <p:nvPr/>
        </p:nvSpPr>
        <p:spPr>
          <a:xfrm>
            <a:off x="949150" y="345875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안전성</a:t>
            </a:r>
            <a:endParaRPr 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47"/>
          <p:cNvSpPr/>
          <p:nvPr/>
        </p:nvSpPr>
        <p:spPr>
          <a:xfrm>
            <a:off x="625489" y="4116647"/>
            <a:ext cx="30691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가상의 재료로 회로를 구성하기 때문에 안전사고의 가능성이 줄어든다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Rectangle 50"/>
          <p:cNvSpPr/>
          <p:nvPr/>
        </p:nvSpPr>
        <p:spPr>
          <a:xfrm>
            <a:off x="4752132" y="345875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편리함</a:t>
            </a:r>
            <a:endParaRPr 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51"/>
          <p:cNvSpPr/>
          <p:nvPr/>
        </p:nvSpPr>
        <p:spPr>
          <a:xfrm>
            <a:off x="4637465" y="4109508"/>
            <a:ext cx="26809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전압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전류 등의 정보를 측정 장비 없이 간편하게 확인할 수  있다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58"/>
          <p:cNvSpPr/>
          <p:nvPr/>
        </p:nvSpPr>
        <p:spPr>
          <a:xfrm>
            <a:off x="8634478" y="3453057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확장성</a:t>
            </a:r>
            <a:endParaRPr 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59"/>
          <p:cNvSpPr/>
          <p:nvPr/>
        </p:nvSpPr>
        <p:spPr>
          <a:xfrm>
            <a:off x="7869671" y="4115374"/>
            <a:ext cx="40420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부품의 수나 재료 준비에 대한 제약이 없으므로 다양한 실험 및 교육 콘텐츠에 유연하게 적용할 수 있고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다른 과목이나 분야의 실험 및 교육에도 적용 가능하다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Straight Connector 72"/>
          <p:cNvCxnSpPr/>
          <p:nvPr/>
        </p:nvCxnSpPr>
        <p:spPr>
          <a:xfrm>
            <a:off x="960037" y="3808026"/>
            <a:ext cx="24001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3"/>
          <p:cNvCxnSpPr/>
          <p:nvPr/>
        </p:nvCxnSpPr>
        <p:spPr>
          <a:xfrm>
            <a:off x="4727575" y="3803148"/>
            <a:ext cx="2400102" cy="0"/>
          </a:xfrm>
          <a:prstGeom prst="line">
            <a:avLst/>
          </a:prstGeom>
          <a:ln w="28575">
            <a:solidFill>
              <a:srgbClr val="FDAF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4"/>
          <p:cNvCxnSpPr/>
          <p:nvPr/>
        </p:nvCxnSpPr>
        <p:spPr>
          <a:xfrm>
            <a:off x="8634478" y="3803148"/>
            <a:ext cx="240010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17F4E9-5398-416B-5050-516484F16BDF}"/>
              </a:ext>
            </a:extLst>
          </p:cNvPr>
          <p:cNvGrpSpPr/>
          <p:nvPr/>
        </p:nvGrpSpPr>
        <p:grpSpPr>
          <a:xfrm>
            <a:off x="960038" y="1653103"/>
            <a:ext cx="2451040" cy="1712146"/>
            <a:chOff x="1061544" y="2212845"/>
            <a:chExt cx="2694139" cy="171214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886A520-AEC7-D929-B90D-ACCABC134024}"/>
                </a:ext>
              </a:extLst>
            </p:cNvPr>
            <p:cNvSpPr/>
            <p:nvPr/>
          </p:nvSpPr>
          <p:spPr>
            <a:xfrm>
              <a:off x="1061544" y="2217998"/>
              <a:ext cx="2694139" cy="17069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F330851-46F3-8967-6601-FA2CE01C6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697" y="2212845"/>
              <a:ext cx="2678986" cy="171152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27"/>
    </mc:Choice>
    <mc:Fallback xmlns="">
      <p:transition spd="slow" advTm="18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6" grpId="0"/>
      <p:bldP spid="37" grpId="0"/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5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예상 질문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34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Q. MR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로 주제를 선정한 이유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182880" y="4045779"/>
            <a:ext cx="5159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비슷한 주제의 </a:t>
            </a:r>
            <a:r>
              <a:rPr lang="en-US" altLang="ko-KR" dirty="0">
                <a:solidFill>
                  <a:schemeClr val="bg1"/>
                </a:solidFill>
              </a:rPr>
              <a:t>VR Circuit Simulator 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 VR</a:t>
            </a:r>
            <a:r>
              <a:rPr lang="ko-KR" altLang="en-US" dirty="0">
                <a:solidFill>
                  <a:schemeClr val="bg1"/>
                </a:solidFill>
              </a:rPr>
              <a:t>은 가상의 객체를 볼 수 있지만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실제 세계와 상호작용할 수 없음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641F12-4F39-82A5-1641-1EE63A89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018352"/>
            <a:ext cx="5159829" cy="2864625"/>
          </a:xfrm>
          <a:prstGeom prst="rect">
            <a:avLst/>
          </a:prstGeom>
        </p:spPr>
      </p:pic>
      <p:pic>
        <p:nvPicPr>
          <p:cNvPr id="4" name="그림 3" descr="전자제품, 전자 공학, 전기 배선, 케이블이(가) 표시된 사진&#10;&#10;자동 생성된 설명">
            <a:extLst>
              <a:ext uri="{FF2B5EF4-FFF2-40B4-BE49-F238E27FC236}">
                <a16:creationId xmlns:a16="http://schemas.microsoft.com/office/drawing/2014/main" id="{34CF64F9-FB01-7F6E-6F83-39ED5823D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865" y="1018352"/>
            <a:ext cx="4576330" cy="2866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5F61B-37A4-CB14-0ABD-C014559E207B}"/>
              </a:ext>
            </a:extLst>
          </p:cNvPr>
          <p:cNvSpPr txBox="1"/>
          <p:nvPr/>
        </p:nvSpPr>
        <p:spPr>
          <a:xfrm>
            <a:off x="5687266" y="4045779"/>
            <a:ext cx="5577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MR </a:t>
            </a:r>
            <a:r>
              <a:rPr lang="ko-KR" altLang="en-US" dirty="0">
                <a:solidFill>
                  <a:schemeClr val="bg1"/>
                </a:solidFill>
              </a:rPr>
              <a:t>전기 회로 실험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MR</a:t>
            </a:r>
            <a:r>
              <a:rPr lang="ko-KR" altLang="en-US" dirty="0">
                <a:solidFill>
                  <a:schemeClr val="bg1"/>
                </a:solidFill>
              </a:rPr>
              <a:t>은 가상의 객체를 보면서 실제 세계와 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상호작용할 수 있어 실습수업에 적합하다고 판단함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039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0"/>
    </mc:Choice>
    <mc:Fallback>
      <p:transition spd="slow" advTm="147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교육 목적으로 사용하기엔 고가의 장비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5F61B-37A4-CB14-0ABD-C014559E207B}"/>
              </a:ext>
            </a:extLst>
          </p:cNvPr>
          <p:cNvSpPr txBox="1"/>
          <p:nvPr/>
        </p:nvSpPr>
        <p:spPr>
          <a:xfrm>
            <a:off x="1247620" y="3947674"/>
            <a:ext cx="9465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연도별 학급당 학생 수 </a:t>
            </a:r>
            <a:r>
              <a:rPr lang="en-US" altLang="ko-KR" dirty="0">
                <a:solidFill>
                  <a:schemeClr val="bg1"/>
                </a:solidFill>
              </a:rPr>
              <a:t>(1999~2023)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학급당 학생이 지난 </a:t>
            </a:r>
            <a:r>
              <a:rPr lang="en-US" altLang="ko-KR" dirty="0">
                <a:solidFill>
                  <a:schemeClr val="bg1"/>
                </a:solidFill>
              </a:rPr>
              <a:t>20</a:t>
            </a:r>
            <a:r>
              <a:rPr lang="ko-KR" altLang="en-US" dirty="0">
                <a:solidFill>
                  <a:schemeClr val="bg1"/>
                </a:solidFill>
              </a:rPr>
              <a:t>년간 지속해서 감소하고 있음을 확인할 수 있음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따라서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구매해야 하는 장비의 수도 감소할 가능성이 높음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혼합현실 장비의 가격 역시 지난 </a:t>
            </a:r>
            <a:r>
              <a:rPr lang="en-US" altLang="ko-KR" dirty="0">
                <a:solidFill>
                  <a:schemeClr val="bg1"/>
                </a:solidFill>
              </a:rPr>
              <a:t>10</a:t>
            </a:r>
            <a:r>
              <a:rPr lang="ko-KR" altLang="en-US" dirty="0">
                <a:solidFill>
                  <a:schemeClr val="bg1"/>
                </a:solidFill>
              </a:rPr>
              <a:t>년간 약 </a:t>
            </a:r>
            <a:r>
              <a:rPr lang="en-US" altLang="ko-KR" dirty="0">
                <a:solidFill>
                  <a:schemeClr val="bg1"/>
                </a:solidFill>
              </a:rPr>
              <a:t>10</a:t>
            </a:r>
            <a:r>
              <a:rPr lang="ko-KR" altLang="en-US" dirty="0">
                <a:solidFill>
                  <a:schemeClr val="bg1"/>
                </a:solidFill>
              </a:rPr>
              <a:t>분의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로 감소하였으며 점차 대중화되고 있음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34606E0-7EE8-8E0E-CBCB-A5F162767011}"/>
              </a:ext>
            </a:extLst>
          </p:cNvPr>
          <p:cNvGrpSpPr/>
          <p:nvPr/>
        </p:nvGrpSpPr>
        <p:grpSpPr>
          <a:xfrm>
            <a:off x="357809" y="1057896"/>
            <a:ext cx="11245507" cy="2584724"/>
            <a:chOff x="357809" y="1057896"/>
            <a:chExt cx="11245507" cy="258472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041711-B77E-7DBD-B314-1D0EEF244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809" y="1057896"/>
              <a:ext cx="7885044" cy="258472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92DD07C-E7C6-1F7E-188D-6FF1653C4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2996" y="1669125"/>
              <a:ext cx="3010320" cy="1362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1538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0"/>
    </mc:Choice>
    <mc:Fallback>
      <p:transition spd="slow" advTm="147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전기회로 실험을 많이 하는지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5694808" y="1796142"/>
            <a:ext cx="5969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실험 횟수는 학교나 교사의 수업 방침에 따라 다를 것이나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정규 수업과정은 초등학교 </a:t>
            </a:r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학년부터 중학교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학년까지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년 동안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번이나 배운다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EB8398-F858-8647-6E3F-E0B9F8D8E58C}"/>
              </a:ext>
            </a:extLst>
          </p:cNvPr>
          <p:cNvGrpSpPr/>
          <p:nvPr/>
        </p:nvGrpSpPr>
        <p:grpSpPr>
          <a:xfrm>
            <a:off x="182880" y="1796142"/>
            <a:ext cx="5511928" cy="4001072"/>
            <a:chOff x="182880" y="1796142"/>
            <a:chExt cx="5511928" cy="4001072"/>
          </a:xfrm>
        </p:grpSpPr>
        <p:pic>
          <p:nvPicPr>
            <p:cNvPr id="24" name="그림 23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839BD1D9-B7AD-614B-3BA1-FFB8DAF10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844" y="1796142"/>
              <a:ext cx="2755964" cy="4001072"/>
            </a:xfrm>
            <a:prstGeom prst="rect">
              <a:avLst/>
            </a:prstGeom>
          </p:spPr>
        </p:pic>
        <p:pic>
          <p:nvPicPr>
            <p:cNvPr id="25" name="그림 24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3F2AF5B7-653D-A571-F4FB-CBFEF5CB3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5113482"/>
              <a:ext cx="2755964" cy="683732"/>
            </a:xfrm>
            <a:prstGeom prst="rect">
              <a:avLst/>
            </a:prstGeom>
          </p:spPr>
        </p:pic>
        <p:pic>
          <p:nvPicPr>
            <p:cNvPr id="26" name="그림 25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D8548B82-0E88-8D4D-89B1-65A048FBD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1796142"/>
              <a:ext cx="2755964" cy="3317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93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왜 많은 실험들 중 전기회로를 주제로 잡았는지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38C1D0-7434-CA40-2BD9-3A29A4B1F072}"/>
              </a:ext>
            </a:extLst>
          </p:cNvPr>
          <p:cNvGrpSpPr/>
          <p:nvPr/>
        </p:nvGrpSpPr>
        <p:grpSpPr>
          <a:xfrm>
            <a:off x="182880" y="1796142"/>
            <a:ext cx="5511928" cy="4001072"/>
            <a:chOff x="182880" y="1796142"/>
            <a:chExt cx="5511928" cy="4001072"/>
          </a:xfrm>
        </p:grpSpPr>
        <p:pic>
          <p:nvPicPr>
            <p:cNvPr id="15" name="그림 14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022CDFE4-568F-B248-171C-CCB9B4136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844" y="1796142"/>
              <a:ext cx="2755964" cy="4001072"/>
            </a:xfrm>
            <a:prstGeom prst="rect">
              <a:avLst/>
            </a:prstGeom>
          </p:spPr>
        </p:pic>
        <p:pic>
          <p:nvPicPr>
            <p:cNvPr id="17" name="그림 16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1BF86C32-D84A-6788-E68F-0DDE432E7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5113482"/>
              <a:ext cx="2755964" cy="683732"/>
            </a:xfrm>
            <a:prstGeom prst="rect">
              <a:avLst/>
            </a:prstGeom>
          </p:spPr>
        </p:pic>
        <p:pic>
          <p:nvPicPr>
            <p:cNvPr id="19" name="그림 18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DB61808F-C602-CAC3-3BAE-ECC55EA14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1796142"/>
              <a:ext cx="2755964" cy="331769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5694808" y="1796142"/>
            <a:ext cx="64363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초등학교 </a:t>
            </a:r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학년부터 중학교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학년까지 총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번이나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교육과정에 들어가 있는 주제인만큼 현재 교육과정이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전기에 대해 중요하게 생각하고 있다고 생각한다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단순 시각적인 효과만 확인을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하는 것이 아니라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그 안에 들어있는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정보들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저항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전압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즉시 확인이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가능하다는 장점이 있어 공부를 도울 수 있을 것이라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생각한다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00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Q. MR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장비가 고가의 장비인데 그만한 이점이 있는지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182880" y="1485898"/>
            <a:ext cx="1206291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실습교육에서 가상현실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시뮬레이션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전통적인 강의식 교육방법에 따른 효과 비교 </a:t>
            </a:r>
            <a:r>
              <a:rPr lang="en-US" altLang="ko-KR" sz="1800" dirty="0">
                <a:solidFill>
                  <a:schemeClr val="bg1"/>
                </a:solidFill>
              </a:rPr>
              <a:t>(2021 </a:t>
            </a:r>
            <a:r>
              <a:rPr lang="ko-KR" altLang="en-US" sz="1800" dirty="0" err="1">
                <a:solidFill>
                  <a:schemeClr val="bg1"/>
                </a:solidFill>
              </a:rPr>
              <a:t>채민정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  <a:r>
              <a:rPr lang="ko-KR" altLang="en-US" sz="1800" dirty="0">
                <a:solidFill>
                  <a:schemeClr val="bg1"/>
                </a:solidFill>
              </a:rPr>
              <a:t>에 따르면</a:t>
            </a:r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강의식 수업보다 학습 성취도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만족도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몰입도 등에서 더 좋은 수업 효과가 나타났으며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MR </a:t>
            </a:r>
            <a:r>
              <a:rPr lang="ko-KR" altLang="en-US" dirty="0">
                <a:solidFill>
                  <a:schemeClr val="bg1"/>
                </a:solidFill>
              </a:rPr>
              <a:t>장비는 추후에 다른 용도로도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sz="1800" dirty="0">
                <a:solidFill>
                  <a:schemeClr val="bg1"/>
                </a:solidFill>
              </a:rPr>
              <a:t>사용이 가능하다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점차 </a:t>
            </a:r>
            <a:r>
              <a:rPr lang="en-US" altLang="ko-KR" dirty="0">
                <a:solidFill>
                  <a:schemeClr val="bg1"/>
                </a:solidFill>
              </a:rPr>
              <a:t>MR </a:t>
            </a:r>
            <a:r>
              <a:rPr lang="ko-KR" altLang="en-US" dirty="0">
                <a:solidFill>
                  <a:schemeClr val="bg1"/>
                </a:solidFill>
              </a:rPr>
              <a:t>장비가 보급되고 사람들이 사용에 친숙해지면 좀 더 접근성이 높은 컨텐츠가 될 것이다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&lt;HMD</a:t>
            </a:r>
            <a:r>
              <a:rPr lang="ko-KR" altLang="en-US" dirty="0">
                <a:solidFill>
                  <a:schemeClr val="bg1"/>
                </a:solidFill>
              </a:rPr>
              <a:t>의 보급 기사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</a:p>
          <a:p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소비자 가전 시장의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'VR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헤드셋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부문의 글로벌 거래량은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2024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년에서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2028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사이에 총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360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 개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(+15.24%)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</a:t>
            </a:r>
            <a:endParaRPr lang="en-US" altLang="ko-KR" sz="18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지속적으로 증가할 것으로 예상됩니다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10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연속 증가세를 보인 후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2028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년에는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2,726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 개에 달할 것으로 예상됩니다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특히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소비자 가전 시장에서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'VR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헤드셋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부문의 규모는 지난 몇 년 동안 지속적으로 증가하고 있었습니다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출처 </a:t>
            </a:r>
            <a:r>
              <a:rPr lang="en-US" altLang="ko-KR" dirty="0">
                <a:solidFill>
                  <a:schemeClr val="bg1"/>
                </a:solidFill>
              </a:rPr>
              <a:t>: STATISTA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(2024 Thomas Alsop)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96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어떻게 만들었는지 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회로 계산 부분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81CEA-CA4D-1C64-BCFF-043685CEC1E5}"/>
              </a:ext>
            </a:extLst>
          </p:cNvPr>
          <p:cNvSpPr txBox="1"/>
          <p:nvPr/>
        </p:nvSpPr>
        <p:spPr>
          <a:xfrm>
            <a:off x="182880" y="1306286"/>
            <a:ext cx="117022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병렬로 연결되어 있는 부품들은 하나의 부품으로 바꿀 수 있어서 하나의 부품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병렬 부품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을 만들고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간선이 병렬 회로와 연결되어 있으면 연결을 끊고 병렬 부품에 대신 연결하여 계산했다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그리고 병렬 부품이 병렬 내부에 있던 부품들을 알 수 있도록 하여 계산할 때 병렬 내부의 부품들도 계산되도록 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계산이 완료되면 병렬 부품을 제거하고 다시 간선이 기존의 병렬 회로와 연결되도록 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직렬로 연결되어 있는 부품들은 단순히 값들을 더해주었다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239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810099" y="2143099"/>
            <a:ext cx="2571801" cy="2571801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259720" y="1232899"/>
            <a:ext cx="3482002" cy="3482002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419500" y="3302881"/>
            <a:ext cx="2802619" cy="280261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059679" y="3783279"/>
            <a:ext cx="2322221" cy="2322221"/>
          </a:xfrm>
          <a:prstGeom prst="ellipse">
            <a:avLst/>
          </a:prstGeom>
          <a:solidFill>
            <a:srgbClr val="FFFF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969882" y="3302881"/>
            <a:ext cx="3052197" cy="3052197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450279" y="1487777"/>
            <a:ext cx="3013761" cy="3013761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969882" y="716282"/>
            <a:ext cx="2838838" cy="2838838"/>
          </a:xfrm>
          <a:prstGeom prst="ellipse">
            <a:avLst/>
          </a:prstGeom>
          <a:solidFill>
            <a:srgbClr val="66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810099" y="502920"/>
            <a:ext cx="2571801" cy="2571801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032760" y="365760"/>
            <a:ext cx="3189359" cy="318935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419501" y="752501"/>
            <a:ext cx="5353000" cy="535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718559" y="3280640"/>
            <a:ext cx="4754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</a:p>
          <a:p>
            <a:pPr algn="ctr"/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18559" y="4693790"/>
            <a:ext cx="4754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XRC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51022" y="1912281"/>
            <a:ext cx="4754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혼합현실 기반 실감형 전기 회로 실험 콘텐츠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3718559" y="3137244"/>
            <a:ext cx="4754882" cy="34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4"/>
    </mc:Choice>
    <mc:Fallback xmlns="">
      <p:transition spd="slow" advTm="328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24840"/>
            <a:ext cx="12192000" cy="184404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89578" y="33823"/>
            <a:ext cx="1770741" cy="1770741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45130" y="674413"/>
            <a:ext cx="1770741" cy="1770741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00682" y="0"/>
            <a:ext cx="3745739" cy="374573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386317" y="2200707"/>
            <a:ext cx="984004" cy="984004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346496" y="2494727"/>
            <a:ext cx="622807" cy="622807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41769" y="1098118"/>
            <a:ext cx="475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41769" y="3387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주제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41769" y="4149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구조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41769" y="4911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시나리오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41769" y="5673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기대효과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0"/>
    </mc:Choice>
    <mc:Fallback xmlns="">
      <p:transition spd="slow" advTm="658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1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주제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4"/>
    </mc:Choice>
    <mc:Fallback xmlns="">
      <p:transition spd="slow" advTm="215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주제 선정 배경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171284A6-ABF1-51BA-2109-09C2330EC9C4}"/>
              </a:ext>
            </a:extLst>
          </p:cNvPr>
          <p:cNvGrpSpPr/>
          <p:nvPr/>
        </p:nvGrpSpPr>
        <p:grpSpPr>
          <a:xfrm>
            <a:off x="1421177" y="1268754"/>
            <a:ext cx="9484848" cy="2252770"/>
            <a:chOff x="1421177" y="1268755"/>
            <a:chExt cx="9484848" cy="1586618"/>
          </a:xfrm>
        </p:grpSpPr>
        <p:sp>
          <p:nvSpPr>
            <p:cNvPr id="116" name="TextBox 12">
              <a:extLst>
                <a:ext uri="{FF2B5EF4-FFF2-40B4-BE49-F238E27FC236}">
                  <a16:creationId xmlns:a16="http://schemas.microsoft.com/office/drawing/2014/main" id="{EB59AD87-1A00-4F25-964F-E4C9889994C9}"/>
                </a:ext>
              </a:extLst>
            </p:cNvPr>
            <p:cNvSpPr txBox="1"/>
            <p:nvPr/>
          </p:nvSpPr>
          <p:spPr>
            <a:xfrm>
              <a:off x="5846292" y="1546353"/>
              <a:ext cx="1777045" cy="260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수업 효과</a:t>
              </a:r>
              <a:endParaRPr lang="en-US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TextBox 13">
              <a:extLst>
                <a:ext uri="{FF2B5EF4-FFF2-40B4-BE49-F238E27FC236}">
                  <a16:creationId xmlns:a16="http://schemas.microsoft.com/office/drawing/2014/main" id="{02DF60A1-E596-D214-A403-9F8259A45344}"/>
                </a:ext>
              </a:extLst>
            </p:cNvPr>
            <p:cNvSpPr txBox="1"/>
            <p:nvPr/>
          </p:nvSpPr>
          <p:spPr>
            <a:xfrm>
              <a:off x="5846292" y="1850278"/>
              <a:ext cx="1453320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학업 성취도</a:t>
              </a:r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18" name="TextBox 14">
              <a:extLst>
                <a:ext uri="{FF2B5EF4-FFF2-40B4-BE49-F238E27FC236}">
                  <a16:creationId xmlns:a16="http://schemas.microsoft.com/office/drawing/2014/main" id="{9ED5F505-039A-7EB8-6447-F6BF33E96224}"/>
                </a:ext>
              </a:extLst>
            </p:cNvPr>
            <p:cNvSpPr txBox="1"/>
            <p:nvPr/>
          </p:nvSpPr>
          <p:spPr>
            <a:xfrm>
              <a:off x="5846292" y="2107444"/>
              <a:ext cx="1453320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만족도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Box 15">
              <a:extLst>
                <a:ext uri="{FF2B5EF4-FFF2-40B4-BE49-F238E27FC236}">
                  <a16:creationId xmlns:a16="http://schemas.microsoft.com/office/drawing/2014/main" id="{7B3AB76F-FE7B-9FAF-BCB1-CB8C88B91FBD}"/>
                </a:ext>
              </a:extLst>
            </p:cNvPr>
            <p:cNvSpPr txBox="1"/>
            <p:nvPr/>
          </p:nvSpPr>
          <p:spPr>
            <a:xfrm>
              <a:off x="5846291" y="2364610"/>
              <a:ext cx="1453320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몰입도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Rounded Rectangle 17">
              <a:extLst>
                <a:ext uri="{FF2B5EF4-FFF2-40B4-BE49-F238E27FC236}">
                  <a16:creationId xmlns:a16="http://schemas.microsoft.com/office/drawing/2014/main" id="{836361BF-6A71-54A5-AD19-45747281D2FB}"/>
                </a:ext>
              </a:extLst>
            </p:cNvPr>
            <p:cNvSpPr/>
            <p:nvPr/>
          </p:nvSpPr>
          <p:spPr>
            <a:xfrm>
              <a:off x="7237620" y="1914386"/>
              <a:ext cx="3668404" cy="1242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Rounded Rectangle 18">
              <a:extLst>
                <a:ext uri="{FF2B5EF4-FFF2-40B4-BE49-F238E27FC236}">
                  <a16:creationId xmlns:a16="http://schemas.microsoft.com/office/drawing/2014/main" id="{386FD399-6B8B-274A-1F87-D2D6BBCFD6DE}"/>
                </a:ext>
              </a:extLst>
            </p:cNvPr>
            <p:cNvSpPr/>
            <p:nvPr/>
          </p:nvSpPr>
          <p:spPr>
            <a:xfrm>
              <a:off x="7237621" y="1914386"/>
              <a:ext cx="2804737" cy="132419"/>
            </a:xfrm>
            <a:prstGeom prst="round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Rounded Rectangle 19">
              <a:extLst>
                <a:ext uri="{FF2B5EF4-FFF2-40B4-BE49-F238E27FC236}">
                  <a16:creationId xmlns:a16="http://schemas.microsoft.com/office/drawing/2014/main" id="{4689A930-BE1E-87E6-007F-6BE3ACC6AA13}"/>
                </a:ext>
              </a:extLst>
            </p:cNvPr>
            <p:cNvSpPr/>
            <p:nvPr/>
          </p:nvSpPr>
          <p:spPr>
            <a:xfrm>
              <a:off x="7237620" y="2467280"/>
              <a:ext cx="3668404" cy="1242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Rounded Rectangle 20">
              <a:extLst>
                <a:ext uri="{FF2B5EF4-FFF2-40B4-BE49-F238E27FC236}">
                  <a16:creationId xmlns:a16="http://schemas.microsoft.com/office/drawing/2014/main" id="{BAE5DFE3-B8CA-EACF-7679-1FB5F5AD9B9B}"/>
                </a:ext>
              </a:extLst>
            </p:cNvPr>
            <p:cNvSpPr/>
            <p:nvPr/>
          </p:nvSpPr>
          <p:spPr>
            <a:xfrm>
              <a:off x="7237620" y="2467281"/>
              <a:ext cx="2667688" cy="129450"/>
            </a:xfrm>
            <a:prstGeom prst="round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Rounded Rectangle 23">
              <a:extLst>
                <a:ext uri="{FF2B5EF4-FFF2-40B4-BE49-F238E27FC236}">
                  <a16:creationId xmlns:a16="http://schemas.microsoft.com/office/drawing/2014/main" id="{A8FEE648-5259-C080-E0C0-A35257BB6FAA}"/>
                </a:ext>
              </a:extLst>
            </p:cNvPr>
            <p:cNvSpPr/>
            <p:nvPr/>
          </p:nvSpPr>
          <p:spPr>
            <a:xfrm>
              <a:off x="7237621" y="2203199"/>
              <a:ext cx="3668404" cy="1242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Rounded Rectangle 24">
              <a:extLst>
                <a:ext uri="{FF2B5EF4-FFF2-40B4-BE49-F238E27FC236}">
                  <a16:creationId xmlns:a16="http://schemas.microsoft.com/office/drawing/2014/main" id="{14250737-029D-96B6-5466-D61D657C33E5}"/>
                </a:ext>
              </a:extLst>
            </p:cNvPr>
            <p:cNvSpPr/>
            <p:nvPr/>
          </p:nvSpPr>
          <p:spPr>
            <a:xfrm>
              <a:off x="7237619" y="2203200"/>
              <a:ext cx="3533203" cy="124224"/>
            </a:xfrm>
            <a:prstGeom prst="round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9" name="Group 9">
              <a:extLst>
                <a:ext uri="{FF2B5EF4-FFF2-40B4-BE49-F238E27FC236}">
                  <a16:creationId xmlns:a16="http://schemas.microsoft.com/office/drawing/2014/main" id="{C9073784-AC0A-7200-B185-DBED183B8A9B}"/>
                </a:ext>
              </a:extLst>
            </p:cNvPr>
            <p:cNvGrpSpPr/>
            <p:nvPr/>
          </p:nvGrpSpPr>
          <p:grpSpPr>
            <a:xfrm>
              <a:off x="1421252" y="1268755"/>
              <a:ext cx="1165508" cy="240620"/>
              <a:chOff x="1561245" y="1409886"/>
              <a:chExt cx="894646" cy="316771"/>
            </a:xfrm>
          </p:grpSpPr>
          <p:sp>
            <p:nvSpPr>
              <p:cNvPr id="130" name="Pentagon 50">
                <a:extLst>
                  <a:ext uri="{FF2B5EF4-FFF2-40B4-BE49-F238E27FC236}">
                    <a16:creationId xmlns:a16="http://schemas.microsoft.com/office/drawing/2014/main" id="{B97020BA-C84B-CEC1-5CA5-44DC76F93592}"/>
                  </a:ext>
                </a:extLst>
              </p:cNvPr>
              <p:cNvSpPr/>
              <p:nvPr/>
            </p:nvSpPr>
            <p:spPr>
              <a:xfrm>
                <a:off x="1679080" y="1409889"/>
                <a:ext cx="776811" cy="316767"/>
              </a:xfrm>
              <a:prstGeom prst="homePlate">
                <a:avLst>
                  <a:gd name="adj" fmla="val 25095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1" name="Group 51">
                <a:extLst>
                  <a:ext uri="{FF2B5EF4-FFF2-40B4-BE49-F238E27FC236}">
                    <a16:creationId xmlns:a16="http://schemas.microsoft.com/office/drawing/2014/main" id="{099E205A-F1F8-F644-A936-654297429641}"/>
                  </a:ext>
                </a:extLst>
              </p:cNvPr>
              <p:cNvGrpSpPr/>
              <p:nvPr/>
            </p:nvGrpSpPr>
            <p:grpSpPr>
              <a:xfrm>
                <a:off x="1561245" y="1409886"/>
                <a:ext cx="808586" cy="316771"/>
                <a:chOff x="1621183" y="1478222"/>
                <a:chExt cx="858121" cy="357760"/>
              </a:xfrm>
            </p:grpSpPr>
            <p:sp>
              <p:nvSpPr>
                <p:cNvPr id="132" name="Pentagon 52">
                  <a:extLst>
                    <a:ext uri="{FF2B5EF4-FFF2-40B4-BE49-F238E27FC236}">
                      <a16:creationId xmlns:a16="http://schemas.microsoft.com/office/drawing/2014/main" id="{1CCBECFC-6808-1258-7B46-21C810DF7C08}"/>
                    </a:ext>
                  </a:extLst>
                </p:cNvPr>
                <p:cNvSpPr/>
                <p:nvPr/>
              </p:nvSpPr>
              <p:spPr>
                <a:xfrm>
                  <a:off x="1654905" y="1478228"/>
                  <a:ext cx="824399" cy="357754"/>
                </a:xfrm>
                <a:prstGeom prst="homePlate">
                  <a:avLst>
                    <a:gd name="adj" fmla="val 25095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3" name="Subtitle 2">
                  <a:extLst>
                    <a:ext uri="{FF2B5EF4-FFF2-40B4-BE49-F238E27FC236}">
                      <a16:creationId xmlns:a16="http://schemas.microsoft.com/office/drawing/2014/main" id="{5F951C75-4E65-E3E5-4692-0C7204A7AC1E}"/>
                    </a:ext>
                  </a:extLst>
                </p:cNvPr>
                <p:cNvSpPr txBox="1"/>
                <p:nvPr/>
              </p:nvSpPr>
              <p:spPr>
                <a:xfrm>
                  <a:off x="1621183" y="1478222"/>
                  <a:ext cx="762910" cy="357753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ko-KR" altLang="en-US" sz="1100" b="1" spc="-15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가상현실</a:t>
                  </a:r>
                  <a:endParaRPr lang="en-US" sz="1100" b="1" spc="-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0DBF89F-4BC7-2C12-4CA6-5C71189FB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1177" y="1509370"/>
              <a:ext cx="3202078" cy="1346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6D232CAD-E312-220A-216D-E467921CC2B3}"/>
              </a:ext>
            </a:extLst>
          </p:cNvPr>
          <p:cNvGrpSpPr/>
          <p:nvPr/>
        </p:nvGrpSpPr>
        <p:grpSpPr>
          <a:xfrm>
            <a:off x="1415689" y="3944026"/>
            <a:ext cx="9484774" cy="2266186"/>
            <a:chOff x="1358812" y="3919858"/>
            <a:chExt cx="9484774" cy="2266186"/>
          </a:xfrm>
        </p:grpSpPr>
        <p:sp>
          <p:nvSpPr>
            <p:cNvPr id="176" name="TextBox 12">
              <a:extLst>
                <a:ext uri="{FF2B5EF4-FFF2-40B4-BE49-F238E27FC236}">
                  <a16:creationId xmlns:a16="http://schemas.microsoft.com/office/drawing/2014/main" id="{748F4229-2D4E-7BF4-8403-44C3BCFCD9A0}"/>
                </a:ext>
              </a:extLst>
            </p:cNvPr>
            <p:cNvSpPr txBox="1"/>
            <p:nvPr/>
          </p:nvSpPr>
          <p:spPr>
            <a:xfrm>
              <a:off x="5783853" y="4314007"/>
              <a:ext cx="17770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수업 효과</a:t>
              </a:r>
              <a:r>
                <a:rPr lang="en-US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77" name="TextBox 13">
              <a:extLst>
                <a:ext uri="{FF2B5EF4-FFF2-40B4-BE49-F238E27FC236}">
                  <a16:creationId xmlns:a16="http://schemas.microsoft.com/office/drawing/2014/main" id="{9D8CD6F1-8F2F-0D24-D242-5779F90CFE8E}"/>
                </a:ext>
              </a:extLst>
            </p:cNvPr>
            <p:cNvSpPr txBox="1"/>
            <p:nvPr/>
          </p:nvSpPr>
          <p:spPr>
            <a:xfrm>
              <a:off x="5783853" y="4745537"/>
              <a:ext cx="145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학업 성취도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TextBox 14">
              <a:extLst>
                <a:ext uri="{FF2B5EF4-FFF2-40B4-BE49-F238E27FC236}">
                  <a16:creationId xmlns:a16="http://schemas.microsoft.com/office/drawing/2014/main" id="{C11742D3-0D29-AD70-C66E-09F6CC5A4836}"/>
                </a:ext>
              </a:extLst>
            </p:cNvPr>
            <p:cNvSpPr txBox="1"/>
            <p:nvPr/>
          </p:nvSpPr>
          <p:spPr>
            <a:xfrm>
              <a:off x="5783853" y="5110676"/>
              <a:ext cx="145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만족도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TextBox 15">
              <a:extLst>
                <a:ext uri="{FF2B5EF4-FFF2-40B4-BE49-F238E27FC236}">
                  <a16:creationId xmlns:a16="http://schemas.microsoft.com/office/drawing/2014/main" id="{0812B197-655C-F9D5-4A00-79E308D368CE}"/>
                </a:ext>
              </a:extLst>
            </p:cNvPr>
            <p:cNvSpPr txBox="1"/>
            <p:nvPr/>
          </p:nvSpPr>
          <p:spPr>
            <a:xfrm>
              <a:off x="5783852" y="5475815"/>
              <a:ext cx="145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몰입도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Rounded Rectangle 17">
              <a:extLst>
                <a:ext uri="{FF2B5EF4-FFF2-40B4-BE49-F238E27FC236}">
                  <a16:creationId xmlns:a16="http://schemas.microsoft.com/office/drawing/2014/main" id="{42007ACA-73C9-5CDC-05A9-4DF7A71D3966}"/>
                </a:ext>
              </a:extLst>
            </p:cNvPr>
            <p:cNvSpPr/>
            <p:nvPr/>
          </p:nvSpPr>
          <p:spPr>
            <a:xfrm>
              <a:off x="7175181" y="4836562"/>
              <a:ext cx="3668404" cy="176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Rounded Rectangle 18">
              <a:extLst>
                <a:ext uri="{FF2B5EF4-FFF2-40B4-BE49-F238E27FC236}">
                  <a16:creationId xmlns:a16="http://schemas.microsoft.com/office/drawing/2014/main" id="{81FE1C2F-725A-9DDE-222B-06F29AEFD33F}"/>
                </a:ext>
              </a:extLst>
            </p:cNvPr>
            <p:cNvSpPr/>
            <p:nvPr/>
          </p:nvSpPr>
          <p:spPr>
            <a:xfrm>
              <a:off x="7175182" y="4836562"/>
              <a:ext cx="1760235" cy="176382"/>
            </a:xfrm>
            <a:prstGeom prst="round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Rounded Rectangle 19">
              <a:extLst>
                <a:ext uri="{FF2B5EF4-FFF2-40B4-BE49-F238E27FC236}">
                  <a16:creationId xmlns:a16="http://schemas.microsoft.com/office/drawing/2014/main" id="{4F4D14DE-5891-63DC-EECC-C81D9CCE626C}"/>
                </a:ext>
              </a:extLst>
            </p:cNvPr>
            <p:cNvSpPr/>
            <p:nvPr/>
          </p:nvSpPr>
          <p:spPr>
            <a:xfrm>
              <a:off x="7175181" y="5621592"/>
              <a:ext cx="3668404" cy="176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Rounded Rectangle 20">
              <a:extLst>
                <a:ext uri="{FF2B5EF4-FFF2-40B4-BE49-F238E27FC236}">
                  <a16:creationId xmlns:a16="http://schemas.microsoft.com/office/drawing/2014/main" id="{3725E8CD-F1A2-7C0B-C19D-B2F89E53148A}"/>
                </a:ext>
              </a:extLst>
            </p:cNvPr>
            <p:cNvSpPr/>
            <p:nvPr/>
          </p:nvSpPr>
          <p:spPr>
            <a:xfrm>
              <a:off x="7175181" y="5621592"/>
              <a:ext cx="1453320" cy="176381"/>
            </a:xfrm>
            <a:prstGeom prst="round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Rounded Rectangle 23">
              <a:extLst>
                <a:ext uri="{FF2B5EF4-FFF2-40B4-BE49-F238E27FC236}">
                  <a16:creationId xmlns:a16="http://schemas.microsoft.com/office/drawing/2014/main" id="{BB3CE2CE-8028-33EC-09DC-18D40AA5DC25}"/>
                </a:ext>
              </a:extLst>
            </p:cNvPr>
            <p:cNvSpPr/>
            <p:nvPr/>
          </p:nvSpPr>
          <p:spPr>
            <a:xfrm>
              <a:off x="7175182" y="5246635"/>
              <a:ext cx="3668404" cy="176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Rounded Rectangle 24">
              <a:extLst>
                <a:ext uri="{FF2B5EF4-FFF2-40B4-BE49-F238E27FC236}">
                  <a16:creationId xmlns:a16="http://schemas.microsoft.com/office/drawing/2014/main" id="{3A355683-3C45-3890-D27D-99BA7B095F8A}"/>
                </a:ext>
              </a:extLst>
            </p:cNvPr>
            <p:cNvSpPr/>
            <p:nvPr/>
          </p:nvSpPr>
          <p:spPr>
            <a:xfrm>
              <a:off x="7175181" y="5246636"/>
              <a:ext cx="2261768" cy="176381"/>
            </a:xfrm>
            <a:prstGeom prst="round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9" name="Group 9">
              <a:extLst>
                <a:ext uri="{FF2B5EF4-FFF2-40B4-BE49-F238E27FC236}">
                  <a16:creationId xmlns:a16="http://schemas.microsoft.com/office/drawing/2014/main" id="{70ACBEEA-1BA5-BD6A-AD05-2283F1BE0D9C}"/>
                </a:ext>
              </a:extLst>
            </p:cNvPr>
            <p:cNvGrpSpPr/>
            <p:nvPr/>
          </p:nvGrpSpPr>
          <p:grpSpPr>
            <a:xfrm>
              <a:off x="1358813" y="3919858"/>
              <a:ext cx="1165508" cy="341646"/>
              <a:chOff x="1561245" y="1409886"/>
              <a:chExt cx="894646" cy="316771"/>
            </a:xfrm>
          </p:grpSpPr>
          <p:sp>
            <p:nvSpPr>
              <p:cNvPr id="191" name="Pentagon 50">
                <a:extLst>
                  <a:ext uri="{FF2B5EF4-FFF2-40B4-BE49-F238E27FC236}">
                    <a16:creationId xmlns:a16="http://schemas.microsoft.com/office/drawing/2014/main" id="{BBFBAC22-0296-E84E-2198-A9954CCBAEF5}"/>
                  </a:ext>
                </a:extLst>
              </p:cNvPr>
              <p:cNvSpPr/>
              <p:nvPr/>
            </p:nvSpPr>
            <p:spPr>
              <a:xfrm>
                <a:off x="1679080" y="1409889"/>
                <a:ext cx="776811" cy="316767"/>
              </a:xfrm>
              <a:prstGeom prst="homePlate">
                <a:avLst>
                  <a:gd name="adj" fmla="val 25095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24" name="Group 51">
                <a:extLst>
                  <a:ext uri="{FF2B5EF4-FFF2-40B4-BE49-F238E27FC236}">
                    <a16:creationId xmlns:a16="http://schemas.microsoft.com/office/drawing/2014/main" id="{44AEC898-BE96-33B8-A672-32A8B17FEDB4}"/>
                  </a:ext>
                </a:extLst>
              </p:cNvPr>
              <p:cNvGrpSpPr/>
              <p:nvPr/>
            </p:nvGrpSpPr>
            <p:grpSpPr>
              <a:xfrm>
                <a:off x="1561245" y="1409886"/>
                <a:ext cx="808586" cy="316771"/>
                <a:chOff x="1621183" y="1478222"/>
                <a:chExt cx="858121" cy="357760"/>
              </a:xfrm>
            </p:grpSpPr>
            <p:sp>
              <p:nvSpPr>
                <p:cNvPr id="1025" name="Pentagon 52">
                  <a:extLst>
                    <a:ext uri="{FF2B5EF4-FFF2-40B4-BE49-F238E27FC236}">
                      <a16:creationId xmlns:a16="http://schemas.microsoft.com/office/drawing/2014/main" id="{09B1592A-8FF8-6D57-9AFD-47C68913AD99}"/>
                    </a:ext>
                  </a:extLst>
                </p:cNvPr>
                <p:cNvSpPr/>
                <p:nvPr/>
              </p:nvSpPr>
              <p:spPr>
                <a:xfrm>
                  <a:off x="1654905" y="1478228"/>
                  <a:ext cx="824399" cy="357754"/>
                </a:xfrm>
                <a:prstGeom prst="homePlate">
                  <a:avLst>
                    <a:gd name="adj" fmla="val 25095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27" name="Subtitle 2">
                  <a:extLst>
                    <a:ext uri="{FF2B5EF4-FFF2-40B4-BE49-F238E27FC236}">
                      <a16:creationId xmlns:a16="http://schemas.microsoft.com/office/drawing/2014/main" id="{6E7ECC9F-5B07-C2FF-6908-43751459CDE0}"/>
                    </a:ext>
                  </a:extLst>
                </p:cNvPr>
                <p:cNvSpPr txBox="1"/>
                <p:nvPr/>
              </p:nvSpPr>
              <p:spPr>
                <a:xfrm>
                  <a:off x="1621183" y="1478222"/>
                  <a:ext cx="762910" cy="357753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ko-KR" altLang="en-US" sz="1100" b="1" spc="-15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전통적인 수업</a:t>
                  </a:r>
                  <a:endParaRPr lang="en-US" sz="1100" b="1" spc="-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AE7F6D7-9984-CF29-326E-73B6DCEBC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812" y="4261497"/>
              <a:ext cx="3202004" cy="1924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65C4779-697A-35D2-E1D4-53CAB31F0906}"/>
              </a:ext>
            </a:extLst>
          </p:cNvPr>
          <p:cNvSpPr txBox="1"/>
          <p:nvPr/>
        </p:nvSpPr>
        <p:spPr>
          <a:xfrm>
            <a:off x="132273" y="6374221"/>
            <a:ext cx="9910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</a:rPr>
              <a:t> : </a:t>
            </a:r>
            <a:r>
              <a:rPr lang="ko-KR" altLang="en-US" sz="1200" dirty="0">
                <a:solidFill>
                  <a:schemeClr val="bg1"/>
                </a:solidFill>
              </a:rPr>
              <a:t>실습교육에서 가상현실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시뮬레이션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전통적인 강의식 교육방법에 따른 효과 비교 </a:t>
            </a:r>
            <a:r>
              <a:rPr lang="en-US" altLang="ko-KR" sz="1200" dirty="0">
                <a:solidFill>
                  <a:schemeClr val="bg1"/>
                </a:solidFill>
              </a:rPr>
              <a:t>(2021 </a:t>
            </a:r>
            <a:r>
              <a:rPr lang="ko-KR" altLang="en-US" sz="1200" dirty="0" err="1">
                <a:solidFill>
                  <a:schemeClr val="bg1"/>
                </a:solidFill>
              </a:rPr>
              <a:t>채민정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EC82B-3870-2C6C-F785-78908890F22A}"/>
              </a:ext>
            </a:extLst>
          </p:cNvPr>
          <p:cNvSpPr txBox="1"/>
          <p:nvPr/>
        </p:nvSpPr>
        <p:spPr>
          <a:xfrm>
            <a:off x="7237620" y="2091728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3.14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2EA87-2EDE-6AC6-2D3D-6561D0EA63AE}"/>
              </a:ext>
            </a:extLst>
          </p:cNvPr>
          <p:cNvSpPr txBox="1"/>
          <p:nvPr/>
        </p:nvSpPr>
        <p:spPr>
          <a:xfrm>
            <a:off x="7255057" y="2492986"/>
            <a:ext cx="380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             3.41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39978-33AD-7511-537B-11806362C441}"/>
              </a:ext>
            </a:extLst>
          </p:cNvPr>
          <p:cNvSpPr txBox="1"/>
          <p:nvPr/>
        </p:nvSpPr>
        <p:spPr>
          <a:xfrm>
            <a:off x="7232058" y="2882742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3.09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618E5-FC9D-8211-5AAC-BC2D36574810}"/>
              </a:ext>
            </a:extLst>
          </p:cNvPr>
          <p:cNvSpPr txBox="1"/>
          <p:nvPr/>
        </p:nvSpPr>
        <p:spPr>
          <a:xfrm>
            <a:off x="7235159" y="4767000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2.74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C0DEB6-02B1-172E-A2BA-3B5F125ABE79}"/>
              </a:ext>
            </a:extLst>
          </p:cNvPr>
          <p:cNvSpPr txBox="1"/>
          <p:nvPr/>
        </p:nvSpPr>
        <p:spPr>
          <a:xfrm>
            <a:off x="7230784" y="5179952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2.84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5AB04-5892-0E15-618F-29D614724AAF}"/>
              </a:ext>
            </a:extLst>
          </p:cNvPr>
          <p:cNvSpPr txBox="1"/>
          <p:nvPr/>
        </p:nvSpPr>
        <p:spPr>
          <a:xfrm>
            <a:off x="7230784" y="5549284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2.69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60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6"/>
    </mc:Choice>
    <mc:Fallback xmlns="">
      <p:transition spd="slow" advTm="960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17"/>
          <p:cNvSpPr txBox="1"/>
          <p:nvPr/>
        </p:nvSpPr>
        <p:spPr>
          <a:xfrm>
            <a:off x="8166226" y="1629107"/>
            <a:ext cx="4337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혼합현실 기반 실감형 </a:t>
            </a:r>
            <a:endParaRPr lang="en-US" altLang="ko-KR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전기회로 실험 컨텐츠   </a:t>
            </a:r>
            <a:endParaRPr lang="vi-VN" sz="2400" b="1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Rectangle 18"/>
          <p:cNvSpPr/>
          <p:nvPr/>
        </p:nvSpPr>
        <p:spPr>
          <a:xfrm>
            <a:off x="8166226" y="2923275"/>
            <a:ext cx="400980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혼합현실 기술을 교육실험 분야에 활용할 수 있는 프로젝트를 기획하였다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실험주제는 초등학교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6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학년부터 중학교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학년까지의 교육과정에 있는 전기회로 실험으로 선정하였다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사용자는 현실공간에서 가상의 객체로 실험을 함으로써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현실감을 느끼는 동시에 컴퓨터 프로그램에서 제공하는 기술의 편리함을 함께 누릴 수 있다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E8AAAEA4-2EBE-3F08-D350-8EA6E836FD42}"/>
              </a:ext>
            </a:extLst>
          </p:cNvPr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주제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그림 7" descr="전자제품, 전자 공학, 전기 배선, 케이블이(가) 표시된 사진&#10;&#10;자동 생성된 설명">
            <a:extLst>
              <a:ext uri="{FF2B5EF4-FFF2-40B4-BE49-F238E27FC236}">
                <a16:creationId xmlns:a16="http://schemas.microsoft.com/office/drawing/2014/main" id="{747FB696-5FD5-1EDF-419D-BE6691F13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1" y="1506532"/>
            <a:ext cx="7541537" cy="4723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6"/>
    </mc:Choice>
    <mc:Fallback xmlns="">
      <p:transition spd="slow" advTm="10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2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프로그램 구조</a:t>
            </a:r>
            <a:endParaRPr lang="en-US" altLang="ko-KR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1"/>
    </mc:Choice>
    <mc:Fallback xmlns="">
      <p:transition spd="slow" advTm="162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프로그램 구조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Group 5"/>
          <p:cNvGrpSpPr/>
          <p:nvPr/>
        </p:nvGrpSpPr>
        <p:grpSpPr>
          <a:xfrm>
            <a:off x="4782448" y="1900422"/>
            <a:ext cx="7422742" cy="4032448"/>
            <a:chOff x="3937441" y="1178069"/>
            <a:chExt cx="8247063" cy="4394994"/>
          </a:xfrm>
        </p:grpSpPr>
        <p:sp>
          <p:nvSpPr>
            <p:cNvPr id="17" name="AutoShape 2"/>
            <p:cNvSpPr/>
            <p:nvPr/>
          </p:nvSpPr>
          <p:spPr bwMode="auto">
            <a:xfrm>
              <a:off x="4851841" y="1178069"/>
              <a:ext cx="6407150" cy="4279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0453"/>
                  </a:moveTo>
                  <a:cubicBezTo>
                    <a:pt x="21600" y="21086"/>
                    <a:pt x="21251" y="21599"/>
                    <a:pt x="20820" y="21599"/>
                  </a:cubicBezTo>
                  <a:lnTo>
                    <a:pt x="779" y="21599"/>
                  </a:lnTo>
                  <a:cubicBezTo>
                    <a:pt x="34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348" y="0"/>
                    <a:pt x="779" y="0"/>
                  </a:cubicBezTo>
                  <a:lnTo>
                    <a:pt x="20820" y="0"/>
                  </a:lnTo>
                  <a:cubicBezTo>
                    <a:pt x="21251" y="0"/>
                    <a:pt x="21600" y="513"/>
                    <a:pt x="21600" y="1146"/>
                  </a:cubicBezTo>
                  <a:cubicBezTo>
                    <a:pt x="21600" y="1146"/>
                    <a:pt x="21600" y="20453"/>
                    <a:pt x="21600" y="20453"/>
                  </a:cubicBezTo>
                  <a:close/>
                </a:path>
              </a:pathLst>
            </a:custGeom>
            <a:solidFill>
              <a:srgbClr val="484849"/>
            </a:solidFill>
            <a:ln w="38100" cap="flat" cmpd="sng">
              <a:solidFill>
                <a:srgbClr val="6E6D6E"/>
              </a:solidFill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8" name="AutoShape 3"/>
            <p:cNvSpPr/>
            <p:nvPr/>
          </p:nvSpPr>
          <p:spPr bwMode="auto">
            <a:xfrm>
              <a:off x="4870891" y="1190769"/>
              <a:ext cx="5091907" cy="4279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599"/>
                  </a:moveTo>
                  <a:lnTo>
                    <a:pt x="980" y="21599"/>
                  </a:lnTo>
                  <a:cubicBezTo>
                    <a:pt x="43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438" y="0"/>
                    <a:pt x="980" y="0"/>
                  </a:cubicBezTo>
                  <a:lnTo>
                    <a:pt x="15217" y="0"/>
                  </a:lnTo>
                  <a:cubicBezTo>
                    <a:pt x="15217" y="0"/>
                    <a:pt x="21600" y="21599"/>
                    <a:pt x="21600" y="21599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4" name="AutoShape 4"/>
            <p:cNvSpPr/>
            <p:nvPr/>
          </p:nvSpPr>
          <p:spPr bwMode="auto">
            <a:xfrm>
              <a:off x="8058591" y="1214928"/>
              <a:ext cx="108744" cy="1071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794"/>
                  </a:moveTo>
                  <a:cubicBezTo>
                    <a:pt x="21600" y="16761"/>
                    <a:pt x="16755" y="21599"/>
                    <a:pt x="10791" y="21599"/>
                  </a:cubicBezTo>
                  <a:cubicBezTo>
                    <a:pt x="4831" y="21599"/>
                    <a:pt x="0" y="16761"/>
                    <a:pt x="0" y="10794"/>
                  </a:cubicBezTo>
                  <a:cubicBezTo>
                    <a:pt x="0" y="4832"/>
                    <a:pt x="4831" y="0"/>
                    <a:pt x="10791" y="0"/>
                  </a:cubicBezTo>
                  <a:cubicBezTo>
                    <a:pt x="16755" y="0"/>
                    <a:pt x="21600" y="4832"/>
                    <a:pt x="21600" y="10794"/>
                  </a:cubicBezTo>
                  <a:close/>
                </a:path>
              </a:pathLst>
            </a:custGeom>
            <a:solidFill>
              <a:srgbClr val="232323"/>
            </a:solidFill>
            <a:ln w="12700" cap="flat" cmpd="sng">
              <a:solidFill>
                <a:srgbClr val="232323"/>
              </a:solidFill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" name="AutoShape 5"/>
            <p:cNvSpPr/>
            <p:nvPr/>
          </p:nvSpPr>
          <p:spPr bwMode="auto">
            <a:xfrm>
              <a:off x="5118541" y="1374919"/>
              <a:ext cx="5899150" cy="37504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599"/>
                  </a:moveTo>
                  <a:lnTo>
                    <a:pt x="0" y="21599"/>
                  </a:lnTo>
                  <a:lnTo>
                    <a:pt x="0" y="0"/>
                  </a:lnTo>
                  <a:lnTo>
                    <a:pt x="21599" y="0"/>
                  </a:lnTo>
                  <a:cubicBezTo>
                    <a:pt x="21599" y="0"/>
                    <a:pt x="21599" y="21599"/>
                    <a:pt x="21599" y="215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DCDEE0"/>
                  </a:outerShdw>
                </a:effectLst>
              </a:endParaRPr>
            </a:p>
          </p:txBody>
        </p:sp>
        <p:sp>
          <p:nvSpPr>
            <p:cNvPr id="26" name="AutoShape 6"/>
            <p:cNvSpPr/>
            <p:nvPr/>
          </p:nvSpPr>
          <p:spPr bwMode="auto">
            <a:xfrm>
              <a:off x="3937441" y="5330969"/>
              <a:ext cx="8247063" cy="24209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999" y="0"/>
                  </a:moveTo>
                  <a:lnTo>
                    <a:pt x="20988" y="0"/>
                  </a:lnTo>
                  <a:lnTo>
                    <a:pt x="611" y="0"/>
                  </a:lnTo>
                  <a:lnTo>
                    <a:pt x="600" y="0"/>
                  </a:lnTo>
                  <a:cubicBezTo>
                    <a:pt x="268" y="0"/>
                    <a:pt x="0" y="4463"/>
                    <a:pt x="0" y="9970"/>
                  </a:cubicBezTo>
                  <a:lnTo>
                    <a:pt x="0" y="11632"/>
                  </a:lnTo>
                  <a:cubicBezTo>
                    <a:pt x="0" y="17137"/>
                    <a:pt x="268" y="21599"/>
                    <a:pt x="600" y="21599"/>
                  </a:cubicBezTo>
                  <a:lnTo>
                    <a:pt x="611" y="21599"/>
                  </a:lnTo>
                  <a:lnTo>
                    <a:pt x="20988" y="21599"/>
                  </a:lnTo>
                  <a:lnTo>
                    <a:pt x="20999" y="21599"/>
                  </a:lnTo>
                  <a:cubicBezTo>
                    <a:pt x="21331" y="21599"/>
                    <a:pt x="21600" y="17137"/>
                    <a:pt x="21600" y="11632"/>
                  </a:cubicBezTo>
                  <a:lnTo>
                    <a:pt x="21600" y="9970"/>
                  </a:lnTo>
                  <a:cubicBezTo>
                    <a:pt x="21600" y="4463"/>
                    <a:pt x="21331" y="0"/>
                    <a:pt x="2099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7" name="AutoShape 7"/>
            <p:cNvSpPr/>
            <p:nvPr/>
          </p:nvSpPr>
          <p:spPr bwMode="auto">
            <a:xfrm>
              <a:off x="3937441" y="5330969"/>
              <a:ext cx="8247063" cy="130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ubicBezTo>
                    <a:pt x="0" y="2159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36" name="Group 13"/>
          <p:cNvGrpSpPr/>
          <p:nvPr/>
        </p:nvGrpSpPr>
        <p:grpSpPr>
          <a:xfrm>
            <a:off x="404389" y="2276872"/>
            <a:ext cx="5093766" cy="871185"/>
            <a:chOff x="5880306" y="1817018"/>
            <a:chExt cx="5093766" cy="871185"/>
          </a:xfrm>
        </p:grpSpPr>
        <p:sp>
          <p:nvSpPr>
            <p:cNvPr id="37" name="TextBox 14"/>
            <p:cNvSpPr txBox="1"/>
            <p:nvPr/>
          </p:nvSpPr>
          <p:spPr bwMode="auto">
            <a:xfrm>
              <a:off x="5883829" y="1817018"/>
              <a:ext cx="1906587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소프트웨어</a:t>
              </a:r>
              <a:endPara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cxnSp>
          <p:nvCxnSpPr>
            <p:cNvPr id="38" name="Straight Connector 15"/>
            <p:cNvCxnSpPr/>
            <p:nvPr/>
          </p:nvCxnSpPr>
          <p:spPr>
            <a:xfrm>
              <a:off x="5883829" y="2159669"/>
              <a:ext cx="190658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16"/>
            <p:cNvSpPr/>
            <p:nvPr/>
          </p:nvSpPr>
          <p:spPr>
            <a:xfrm>
              <a:off x="5880306" y="2164983"/>
              <a:ext cx="50937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유니티 개발환경에서 </a:t>
              </a:r>
              <a:r>
                <a:rPr lang="en-US" altLang="ko-KR" sz="1400" dirty="0">
                  <a:solidFill>
                    <a:schemeClr val="bg1"/>
                  </a:solidFill>
                </a:rPr>
                <a:t>C# </a:t>
              </a:r>
              <a:r>
                <a:rPr lang="ko-KR" altLang="en-US" sz="1400" dirty="0">
                  <a:solidFill>
                    <a:schemeClr val="bg1"/>
                  </a:solidFill>
                </a:rPr>
                <a:t>언어와 </a:t>
              </a:r>
              <a:r>
                <a:rPr lang="en-US" altLang="ko-KR" sz="1400" dirty="0">
                  <a:solidFill>
                    <a:schemeClr val="bg1"/>
                  </a:solidFill>
                </a:rPr>
                <a:t>Meta XR All-in-One SDK 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사용하여 </a:t>
              </a:r>
              <a:r>
                <a:rPr lang="en-US" altLang="ko-KR" sz="1400" dirty="0">
                  <a:solidFill>
                    <a:schemeClr val="bg1"/>
                  </a:solidFill>
                </a:rPr>
                <a:t>MR </a:t>
              </a:r>
              <a:r>
                <a:rPr lang="ko-KR" altLang="en-US" sz="1400" dirty="0">
                  <a:solidFill>
                    <a:schemeClr val="bg1"/>
                  </a:solidFill>
                </a:rPr>
                <a:t>환경을 구현했다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17"/>
          <p:cNvGrpSpPr/>
          <p:nvPr/>
        </p:nvGrpSpPr>
        <p:grpSpPr>
          <a:xfrm>
            <a:off x="407912" y="3541849"/>
            <a:ext cx="5093766" cy="846726"/>
            <a:chOff x="5883829" y="3081995"/>
            <a:chExt cx="5093766" cy="846726"/>
          </a:xfrm>
        </p:grpSpPr>
        <p:sp>
          <p:nvSpPr>
            <p:cNvPr id="41" name="TextBox 18"/>
            <p:cNvSpPr txBox="1"/>
            <p:nvPr/>
          </p:nvSpPr>
          <p:spPr bwMode="auto">
            <a:xfrm>
              <a:off x="5883829" y="3081995"/>
              <a:ext cx="1911350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</a:rPr>
                <a:t>하드웨어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cxnSp>
          <p:nvCxnSpPr>
            <p:cNvPr id="42" name="Straight Connector 19"/>
            <p:cNvCxnSpPr/>
            <p:nvPr/>
          </p:nvCxnSpPr>
          <p:spPr>
            <a:xfrm>
              <a:off x="5934921" y="3420133"/>
              <a:ext cx="1372734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0"/>
            <p:cNvSpPr/>
            <p:nvPr/>
          </p:nvSpPr>
          <p:spPr>
            <a:xfrm>
              <a:off x="5883829" y="3405501"/>
              <a:ext cx="50937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Meta Quest Pro 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사용하여 </a:t>
              </a:r>
              <a:r>
                <a:rPr lang="en-US" altLang="ko-KR" sz="1400" dirty="0">
                  <a:solidFill>
                    <a:schemeClr val="bg1"/>
                  </a:solidFill>
                </a:rPr>
                <a:t>MR </a:t>
              </a:r>
              <a:r>
                <a:rPr lang="ko-KR" altLang="en-US" sz="1400" dirty="0">
                  <a:solidFill>
                    <a:schemeClr val="bg1"/>
                  </a:solidFill>
                </a:rPr>
                <a:t>환경에서 사용자가 프로그램과 상호작용 할 수 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21"/>
          <p:cNvGrpSpPr/>
          <p:nvPr/>
        </p:nvGrpSpPr>
        <p:grpSpPr>
          <a:xfrm>
            <a:off x="407912" y="4707051"/>
            <a:ext cx="5093766" cy="1085276"/>
            <a:chOff x="5883829" y="4247197"/>
            <a:chExt cx="5093766" cy="1085276"/>
          </a:xfrm>
        </p:grpSpPr>
        <p:sp>
          <p:nvSpPr>
            <p:cNvPr id="45" name="TextBox 22"/>
            <p:cNvSpPr txBox="1"/>
            <p:nvPr/>
          </p:nvSpPr>
          <p:spPr bwMode="auto">
            <a:xfrm>
              <a:off x="5883829" y="4247197"/>
              <a:ext cx="2205038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lt"/>
                </a:rPr>
                <a:t>사용자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cxnSp>
          <p:nvCxnSpPr>
            <p:cNvPr id="46" name="Straight Connector 23"/>
            <p:cNvCxnSpPr/>
            <p:nvPr/>
          </p:nvCxnSpPr>
          <p:spPr>
            <a:xfrm>
              <a:off x="5934921" y="4585335"/>
              <a:ext cx="164189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4"/>
            <p:cNvSpPr/>
            <p:nvPr/>
          </p:nvSpPr>
          <p:spPr>
            <a:xfrm>
              <a:off x="5883829" y="4593809"/>
              <a:ext cx="509376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예상되는 주 사용자는 초등학생 고학년부터 중학생이며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해당 학생들을  가르치기 위해 초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중학교 교사도 사용할 것으로 기대된다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림 3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1F515668-097F-786E-CB03-CD3767040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51" y="2083050"/>
            <a:ext cx="5306053" cy="3439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44"/>
    </mc:Choice>
    <mc:Fallback xmlns="">
      <p:transition spd="slow" advTm="25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3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시나리오</a:t>
            </a:r>
            <a:endParaRPr lang="en-US" altLang="ko-KR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0"/>
    </mc:Choice>
    <mc:Fallback xmlns="">
      <p:transition spd="slow" advTm="219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시나리오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그림 4" descr="텍스트, 스크린샷, 실내, 벽이(가) 표시된 사진&#10;&#10;자동 생성된 설명">
            <a:extLst>
              <a:ext uri="{FF2B5EF4-FFF2-40B4-BE49-F238E27FC236}">
                <a16:creationId xmlns:a16="http://schemas.microsoft.com/office/drawing/2014/main" id="{8B432E05-7F27-DF6F-C5FE-602D4BD46A50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5" y="4400045"/>
            <a:ext cx="2989592" cy="191877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6C97575-64FE-5417-550F-CD07F554DA8D}"/>
              </a:ext>
            </a:extLst>
          </p:cNvPr>
          <p:cNvGrpSpPr/>
          <p:nvPr/>
        </p:nvGrpSpPr>
        <p:grpSpPr>
          <a:xfrm>
            <a:off x="295615" y="1362817"/>
            <a:ext cx="11667880" cy="2897908"/>
            <a:chOff x="399474" y="1996974"/>
            <a:chExt cx="11667880" cy="2944212"/>
          </a:xfrm>
        </p:grpSpPr>
        <p:sp>
          <p:nvSpPr>
            <p:cNvPr id="16" name="Rectangle 43"/>
            <p:cNvSpPr/>
            <p:nvPr/>
          </p:nvSpPr>
          <p:spPr>
            <a:xfrm>
              <a:off x="399474" y="3323792"/>
              <a:ext cx="11372468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grpSp>
          <p:nvGrpSpPr>
            <p:cNvPr id="17" name="Group 22"/>
            <p:cNvGrpSpPr/>
            <p:nvPr/>
          </p:nvGrpSpPr>
          <p:grpSpPr>
            <a:xfrm>
              <a:off x="1490280" y="3013670"/>
              <a:ext cx="646764" cy="657969"/>
              <a:chOff x="2495600" y="2809771"/>
              <a:chExt cx="646764" cy="657969"/>
            </a:xfrm>
          </p:grpSpPr>
          <p:grpSp>
            <p:nvGrpSpPr>
              <p:cNvPr id="18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25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4" name="椭圆 80"/>
              <p:cNvSpPr/>
              <p:nvPr/>
            </p:nvSpPr>
            <p:spPr bwMode="auto">
              <a:xfrm>
                <a:off x="2631544" y="2941321"/>
                <a:ext cx="374874" cy="375634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7" name="Group 23"/>
            <p:cNvGrpSpPr/>
            <p:nvPr/>
          </p:nvGrpSpPr>
          <p:grpSpPr>
            <a:xfrm>
              <a:off x="4230328" y="3013670"/>
              <a:ext cx="646764" cy="657969"/>
              <a:chOff x="2495600" y="2809771"/>
              <a:chExt cx="646764" cy="657969"/>
            </a:xfrm>
          </p:grpSpPr>
          <p:grpSp>
            <p:nvGrpSpPr>
              <p:cNvPr id="36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38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37" name="椭圆 80"/>
              <p:cNvSpPr/>
              <p:nvPr/>
            </p:nvSpPr>
            <p:spPr bwMode="auto">
              <a:xfrm>
                <a:off x="2631544" y="2941321"/>
                <a:ext cx="374874" cy="375634"/>
              </a:xfrm>
              <a:prstGeom prst="ellipse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0" name="Group 28"/>
            <p:cNvGrpSpPr/>
            <p:nvPr/>
          </p:nvGrpSpPr>
          <p:grpSpPr>
            <a:xfrm>
              <a:off x="7209562" y="3002339"/>
              <a:ext cx="646764" cy="657969"/>
              <a:chOff x="2495600" y="2809771"/>
              <a:chExt cx="646764" cy="657969"/>
            </a:xfrm>
          </p:grpSpPr>
          <p:grpSp>
            <p:nvGrpSpPr>
              <p:cNvPr id="41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43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4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2" name="椭圆 80"/>
              <p:cNvSpPr/>
              <p:nvPr/>
            </p:nvSpPr>
            <p:spPr bwMode="auto">
              <a:xfrm>
                <a:off x="2631544" y="2941320"/>
                <a:ext cx="374874" cy="375634"/>
              </a:xfrm>
              <a:prstGeom prst="ellipse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5" name="Group 33"/>
            <p:cNvGrpSpPr/>
            <p:nvPr/>
          </p:nvGrpSpPr>
          <p:grpSpPr>
            <a:xfrm>
              <a:off x="10120137" y="2990962"/>
              <a:ext cx="646764" cy="657969"/>
              <a:chOff x="2495600" y="2809771"/>
              <a:chExt cx="646764" cy="657969"/>
            </a:xfrm>
          </p:grpSpPr>
          <p:grpSp>
            <p:nvGrpSpPr>
              <p:cNvPr id="46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48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7" name="椭圆 80"/>
              <p:cNvSpPr/>
              <p:nvPr/>
            </p:nvSpPr>
            <p:spPr bwMode="auto">
              <a:xfrm>
                <a:off x="2631544" y="2941321"/>
                <a:ext cx="374874" cy="375634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0" name="Teardrop 44"/>
            <p:cNvSpPr/>
            <p:nvPr/>
          </p:nvSpPr>
          <p:spPr>
            <a:xfrm rot="8228570">
              <a:off x="1439739" y="1999006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Teardrop 45"/>
            <p:cNvSpPr/>
            <p:nvPr/>
          </p:nvSpPr>
          <p:spPr>
            <a:xfrm rot="8228570">
              <a:off x="4161550" y="1999007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Teardrop 46"/>
            <p:cNvSpPr/>
            <p:nvPr/>
          </p:nvSpPr>
          <p:spPr>
            <a:xfrm rot="8228570">
              <a:off x="7140782" y="1996974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Teardrop 47"/>
            <p:cNvSpPr/>
            <p:nvPr/>
          </p:nvSpPr>
          <p:spPr>
            <a:xfrm rot="8228570">
              <a:off x="10051359" y="1998413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4" name="TextBox 51"/>
            <p:cNvSpPr txBox="1"/>
            <p:nvPr/>
          </p:nvSpPr>
          <p:spPr>
            <a:xfrm>
              <a:off x="1461762" y="2244404"/>
              <a:ext cx="772071" cy="375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1</a:t>
              </a:r>
              <a:endParaRPr lang="vi-VN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5" name="TextBox 52"/>
            <p:cNvSpPr txBox="1"/>
            <p:nvPr/>
          </p:nvSpPr>
          <p:spPr>
            <a:xfrm>
              <a:off x="4159577" y="2235678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2</a:t>
              </a:r>
              <a:endParaRPr lang="vi-VN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6" name="TextBox 53"/>
            <p:cNvSpPr txBox="1"/>
            <p:nvPr/>
          </p:nvSpPr>
          <p:spPr>
            <a:xfrm>
              <a:off x="7146906" y="2246763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3</a:t>
              </a:r>
              <a:endParaRPr lang="vi-VN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7" name="TextBox 54"/>
            <p:cNvSpPr txBox="1"/>
            <p:nvPr/>
          </p:nvSpPr>
          <p:spPr>
            <a:xfrm>
              <a:off x="10070943" y="2236709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4</a:t>
              </a:r>
              <a:endParaRPr lang="vi-VN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8" name="TextBox 55"/>
            <p:cNvSpPr txBox="1"/>
            <p:nvPr/>
          </p:nvSpPr>
          <p:spPr>
            <a:xfrm>
              <a:off x="1074475" y="3798194"/>
              <a:ext cx="16838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1"/>
                  </a:solidFill>
                </a:rPr>
                <a:t>사용법 설명</a:t>
              </a:r>
              <a:r>
                <a:rPr lang="en-US" sz="2000" dirty="0">
                  <a:solidFill>
                    <a:schemeClr val="accent1"/>
                  </a:solidFill>
                </a:rPr>
                <a:t> </a:t>
              </a:r>
            </a:p>
          </p:txBody>
        </p:sp>
        <p:sp>
          <p:nvSpPr>
            <p:cNvPr id="59" name="TextBox 56"/>
            <p:cNvSpPr txBox="1"/>
            <p:nvPr/>
          </p:nvSpPr>
          <p:spPr>
            <a:xfrm>
              <a:off x="3895818" y="3788503"/>
              <a:ext cx="15369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2"/>
                  </a:solidFill>
                </a:rPr>
                <a:t>회로 작성</a:t>
              </a:r>
              <a:endParaRPr 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60" name="TextBox 57"/>
            <p:cNvSpPr txBox="1"/>
            <p:nvPr/>
          </p:nvSpPr>
          <p:spPr>
            <a:xfrm>
              <a:off x="6932243" y="3801211"/>
              <a:ext cx="14186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3"/>
                  </a:solidFill>
                </a:rPr>
                <a:t>회로 작동</a:t>
              </a:r>
              <a:r>
                <a:rPr lang="en-US" sz="2000" dirty="0">
                  <a:solidFill>
                    <a:schemeClr val="accent3"/>
                  </a:solidFill>
                </a:rPr>
                <a:t> </a:t>
              </a:r>
            </a:p>
          </p:txBody>
        </p:sp>
        <p:sp>
          <p:nvSpPr>
            <p:cNvPr id="61" name="TextBox 58"/>
            <p:cNvSpPr txBox="1"/>
            <p:nvPr/>
          </p:nvSpPr>
          <p:spPr>
            <a:xfrm>
              <a:off x="9921622" y="3798194"/>
              <a:ext cx="14186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4"/>
                  </a:solidFill>
                </a:rPr>
                <a:t>부품 확인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62" name="Content Placeholder 2"/>
            <p:cNvSpPr txBox="1"/>
            <p:nvPr/>
          </p:nvSpPr>
          <p:spPr>
            <a:xfrm>
              <a:off x="407368" y="4211507"/>
              <a:ext cx="2655305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프로그램의 시작버튼을 누르면  프로그램을 사용하는 방법에 대한 설명이 있는 </a:t>
              </a:r>
              <a:r>
                <a:rPr lang="en-US" altLang="ko-KR" sz="1400" dirty="0">
                  <a:solidFill>
                    <a:schemeClr val="bg1"/>
                  </a:solidFill>
                </a:rPr>
                <a:t>UI</a:t>
              </a:r>
              <a:r>
                <a:rPr lang="ko-KR" altLang="en-US" sz="1400" dirty="0">
                  <a:solidFill>
                    <a:schemeClr val="bg1"/>
                  </a:solidFill>
                </a:rPr>
                <a:t>가 나온다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3" name="Content Placeholder 2"/>
            <p:cNvSpPr txBox="1"/>
            <p:nvPr/>
          </p:nvSpPr>
          <p:spPr>
            <a:xfrm>
              <a:off x="3158006" y="4206178"/>
              <a:ext cx="2808312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부품을 생성하는 </a:t>
              </a:r>
              <a:r>
                <a:rPr lang="en-US" altLang="ko-KR" sz="1400" dirty="0">
                  <a:solidFill>
                    <a:schemeClr val="bg1"/>
                  </a:solidFill>
                </a:rPr>
                <a:t>UI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통해 부품을 만들고 부품들을 연결하여 원하는 회로를 제작한다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4" name="Content Placeholder 2"/>
            <p:cNvSpPr txBox="1"/>
            <p:nvPr/>
          </p:nvSpPr>
          <p:spPr>
            <a:xfrm>
              <a:off x="5986527" y="4188612"/>
              <a:ext cx="3092827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만들어진 회로의 </a:t>
              </a:r>
              <a:r>
                <a:rPr lang="en-US" altLang="ko-KR" sz="1400" dirty="0">
                  <a:solidFill>
                    <a:schemeClr val="bg1"/>
                  </a:solidFill>
                </a:rPr>
                <a:t>Start </a:t>
              </a:r>
              <a:r>
                <a:rPr lang="ko-KR" altLang="en-US" sz="1400" dirty="0">
                  <a:solidFill>
                    <a:schemeClr val="bg1"/>
                  </a:solidFill>
                </a:rPr>
                <a:t>버튼을 누르면  회로의 전체의 전류와 전압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저항이 계산되며 </a:t>
              </a:r>
              <a:r>
                <a:rPr lang="en-US" altLang="ko-KR" sz="1400" dirty="0">
                  <a:solidFill>
                    <a:schemeClr val="bg1"/>
                  </a:solidFill>
                </a:rPr>
                <a:t>LED</a:t>
              </a:r>
              <a:r>
                <a:rPr lang="ko-KR" altLang="en-US" sz="1400" dirty="0">
                  <a:solidFill>
                    <a:schemeClr val="bg1"/>
                  </a:solidFill>
                </a:rPr>
                <a:t>에 불이 들어온다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5" name="Content Placeholder 2"/>
            <p:cNvSpPr txBox="1"/>
            <p:nvPr/>
          </p:nvSpPr>
          <p:spPr>
            <a:xfrm>
              <a:off x="9079354" y="4191815"/>
              <a:ext cx="2988000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회로를 구성하는 </a:t>
              </a:r>
              <a:r>
                <a:rPr lang="en-US" altLang="ko-KR" sz="1400" dirty="0">
                  <a:solidFill>
                    <a:schemeClr val="bg1"/>
                  </a:solidFill>
                </a:rPr>
                <a:t>LED</a:t>
              </a:r>
              <a:r>
                <a:rPr lang="ko-KR" altLang="en-US" sz="1400" dirty="0">
                  <a:solidFill>
                    <a:schemeClr val="bg1"/>
                  </a:solidFill>
                </a:rPr>
                <a:t>에 걸리는 전압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전류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저항을 바로 확인할 수 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그림 6" descr="스크린샷, 전자제품, 장난감, 회로이(가) 표시된 사진&#10;&#10;자동 생성된 설명">
            <a:extLst>
              <a:ext uri="{FF2B5EF4-FFF2-40B4-BE49-F238E27FC236}">
                <a16:creationId xmlns:a16="http://schemas.microsoft.com/office/drawing/2014/main" id="{331D3BD1-BD51-176F-4D38-E5CA3E0750F1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918" y="4400019"/>
            <a:ext cx="2988000" cy="1918800"/>
          </a:xfrm>
          <a:prstGeom prst="rect">
            <a:avLst/>
          </a:prstGeom>
        </p:spPr>
      </p:pic>
      <p:pic>
        <p:nvPicPr>
          <p:cNvPr id="9" name="그림 8" descr="전자제품, 전자 공학, 전기 배선, 케이블이(가) 표시된 사진&#10;&#10;자동 생성된 설명">
            <a:extLst>
              <a:ext uri="{FF2B5EF4-FFF2-40B4-BE49-F238E27FC236}">
                <a16:creationId xmlns:a16="http://schemas.microsoft.com/office/drawing/2014/main" id="{53FF7E49-0DB2-B6AA-D241-1B95B7034510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00019"/>
            <a:ext cx="2988000" cy="1918800"/>
          </a:xfrm>
          <a:prstGeom prst="rect">
            <a:avLst/>
          </a:prstGeom>
        </p:spPr>
      </p:pic>
      <p:pic>
        <p:nvPicPr>
          <p:cNvPr id="11" name="그림 10" descr="전자제품, 기계, 사람, 스크린샷이(가) 표시된 사진&#10;&#10;자동 생성된 설명">
            <a:extLst>
              <a:ext uri="{FF2B5EF4-FFF2-40B4-BE49-F238E27FC236}">
                <a16:creationId xmlns:a16="http://schemas.microsoft.com/office/drawing/2014/main" id="{828788C4-B22D-40D2-9CE5-A891F1326CE4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082" y="4400019"/>
            <a:ext cx="2988000" cy="191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1AF231-C9C1-AFCC-91AB-35D1EC4BE098}"/>
              </a:ext>
            </a:extLst>
          </p:cNvPr>
          <p:cNvSpPr txBox="1"/>
          <p:nvPr/>
        </p:nvSpPr>
        <p:spPr>
          <a:xfrm>
            <a:off x="663677" y="14305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20"/>
    </mc:Choice>
    <mc:Fallback xmlns="">
      <p:transition spd="slow" advTm="25020"/>
    </mc:Fallback>
  </mc:AlternateContent>
</p:sld>
</file>

<file path=ppt/theme/theme1.xml><?xml version="1.0" encoding="utf-8"?>
<a:theme xmlns:a="http://schemas.openxmlformats.org/drawingml/2006/main" name="www.freeppt7.com-Best powerpoint templates free download-slideshow">
  <a:themeElements>
    <a:clrScheme name="视点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1022</Words>
  <Application>Microsoft Office PowerPoint</Application>
  <PresentationFormat>와이드스크린</PresentationFormat>
  <Paragraphs>168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微软雅黑</vt:lpstr>
      <vt:lpstr>맑은 고딕</vt:lpstr>
      <vt:lpstr>함초롬바탕</vt:lpstr>
      <vt:lpstr>Arial</vt:lpstr>
      <vt:lpstr>Calibri</vt:lpstr>
      <vt:lpstr>Calibri Light</vt:lpstr>
      <vt:lpstr>www.freeppt7.com-Best powerpoint templates free download-slideshow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IMPCAS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MOMODASUCAI</dc:creator>
  <cp:lastModifiedBy>경빈 노</cp:lastModifiedBy>
  <cp:revision>81</cp:revision>
  <dcterms:created xsi:type="dcterms:W3CDTF">2014-11-07T11:09:00Z</dcterms:created>
  <dcterms:modified xsi:type="dcterms:W3CDTF">2024-05-29T09:42:23Z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2052-10.1.0.7468</vt:lpwstr>
  </property>
</Properties>
</file>